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74" r:id="rId2"/>
    <p:sldId id="280" r:id="rId3"/>
    <p:sldId id="275" r:id="rId4"/>
    <p:sldId id="281" r:id="rId5"/>
    <p:sldId id="273" r:id="rId6"/>
    <p:sldId id="272" r:id="rId7"/>
    <p:sldId id="276" r:id="rId8"/>
    <p:sldId id="303" r:id="rId9"/>
    <p:sldId id="285" r:id="rId10"/>
    <p:sldId id="302" r:id="rId11"/>
    <p:sldId id="286" r:id="rId12"/>
    <p:sldId id="287" r:id="rId13"/>
    <p:sldId id="268" r:id="rId14"/>
    <p:sldId id="267" r:id="rId15"/>
    <p:sldId id="299" r:id="rId16"/>
    <p:sldId id="277" r:id="rId17"/>
    <p:sldId id="282" r:id="rId18"/>
    <p:sldId id="283" r:id="rId19"/>
    <p:sldId id="278" r:id="rId20"/>
    <p:sldId id="284" r:id="rId21"/>
    <p:sldId id="300" r:id="rId22"/>
    <p:sldId id="259" r:id="rId23"/>
    <p:sldId id="289" r:id="rId24"/>
    <p:sldId id="269" r:id="rId25"/>
    <p:sldId id="270" r:id="rId26"/>
    <p:sldId id="271" r:id="rId27"/>
    <p:sldId id="256" r:id="rId28"/>
    <p:sldId id="291" r:id="rId29"/>
    <p:sldId id="292" r:id="rId30"/>
    <p:sldId id="290" r:id="rId31"/>
    <p:sldId id="295" r:id="rId32"/>
    <p:sldId id="294" r:id="rId33"/>
    <p:sldId id="265" r:id="rId34"/>
    <p:sldId id="262" r:id="rId35"/>
    <p:sldId id="298" r:id="rId36"/>
    <p:sldId id="293" r:id="rId37"/>
    <p:sldId id="260" r:id="rId38"/>
    <p:sldId id="301" r:id="rId39"/>
    <p:sldId id="296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838" autoAdjust="0"/>
    <p:restoredTop sz="94660"/>
  </p:normalViewPr>
  <p:slideViewPr>
    <p:cSldViewPr>
      <p:cViewPr>
        <p:scale>
          <a:sx n="76" d="100"/>
          <a:sy n="76" d="100"/>
        </p:scale>
        <p:origin x="-9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38628-2050-430D-8418-F08C0012B719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90FBE-4101-43DB-825D-27F7D83818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208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EED78-27E0-4B8C-A584-7B980CF9264B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6C064-9F16-4617-9321-175685BEC9C5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A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96C064-9F16-4617-9321-175685BEC9C5}" type="slidenum">
              <a:rPr lang="en-A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Autofit/>
          </a:bodyPr>
          <a:lstStyle>
            <a:lvl1pPr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7030A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4947E56-7032-401D-8794-3C167D142C44}" type="datetimeFigureOut">
              <a:rPr lang="en-AU" smtClean="0"/>
              <a:t>20/06/2014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461E82-A0A5-4E9F-BBB8-357B43C20777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4400" kern="1200">
          <a:solidFill>
            <a:schemeClr val="tx2"/>
          </a:solidFill>
          <a:latin typeface="+mn-lt"/>
          <a:ea typeface="+mn-ea"/>
          <a:cs typeface="+mn-cs"/>
        </a:defRPr>
      </a:lvl1pPr>
      <a:lvl2pPr marL="873443" indent="-5715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Courier New" panose="02070309020205020404" pitchFamily="49" charset="0"/>
        <a:buChar char="o"/>
        <a:defRPr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ontextualscience.org/files/28%20Dudek-Glabicka%20poster_0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>
                <a:solidFill>
                  <a:srgbClr val="7030A0"/>
                </a:solidFill>
              </a:rPr>
              <a:t>Making a Way</a:t>
            </a:r>
            <a:endParaRPr lang="en-AU" b="1" dirty="0">
              <a:solidFill>
                <a:srgbClr val="7030A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5" y="3522239"/>
            <a:ext cx="8653986" cy="2177255"/>
          </a:xfrm>
        </p:spPr>
        <p:txBody>
          <a:bodyPr>
            <a:normAutofit/>
          </a:bodyPr>
          <a:lstStyle/>
          <a:p>
            <a:r>
              <a:rPr lang="en-AU" b="1" i="1" dirty="0" smtClean="0">
                <a:solidFill>
                  <a:srgbClr val="7030A0"/>
                </a:solidFill>
              </a:rPr>
              <a:t>Metaphor </a:t>
            </a:r>
            <a:r>
              <a:rPr lang="en-AU" b="1" i="1" dirty="0">
                <a:solidFill>
                  <a:srgbClr val="7030A0"/>
                </a:solidFill>
              </a:rPr>
              <a:t>and language to provide a way for engagement in ACT therapy </a:t>
            </a:r>
            <a:r>
              <a:rPr lang="en-AU" b="1" i="1" dirty="0" smtClean="0">
                <a:solidFill>
                  <a:srgbClr val="7030A0"/>
                </a:solidFill>
              </a:rPr>
              <a:t/>
            </a:r>
            <a:br>
              <a:rPr lang="en-AU" b="1" i="1" dirty="0" smtClean="0">
                <a:solidFill>
                  <a:srgbClr val="7030A0"/>
                </a:solidFill>
              </a:rPr>
            </a:br>
            <a:r>
              <a:rPr lang="en-AU" b="1" i="1" dirty="0" smtClean="0">
                <a:solidFill>
                  <a:srgbClr val="7030A0"/>
                </a:solidFill>
              </a:rPr>
              <a:t>for th</a:t>
            </a:r>
            <a:r>
              <a:rPr lang="en-AU" b="1" i="1" dirty="0" smtClean="0"/>
              <a:t>e Christian client</a:t>
            </a:r>
            <a:endParaRPr lang="en-AU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contextualscience.org/files/images/WC12-Logo2-blue-full-date_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2034363" cy="15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84" y="439016"/>
            <a:ext cx="3338007" cy="146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24012" y="5733256"/>
            <a:ext cx="7580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dirty="0" smtClean="0">
                <a:solidFill>
                  <a:srgbClr val="1F497D">
                    <a:lumMod val="75000"/>
                  </a:srgbClr>
                </a:solidFill>
              </a:rPr>
              <a:t>Grant Dewar   M Ed,  M Psych(Health )  PhD / M Psych (Clin ) Candidate</a:t>
            </a:r>
          </a:p>
        </p:txBody>
      </p:sp>
    </p:spTree>
    <p:extLst>
      <p:ext uri="{BB962C8B-B14F-4D97-AF65-F5344CB8AC3E}">
        <p14:creationId xmlns:p14="http://schemas.microsoft.com/office/powerpoint/2010/main" val="28989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b="1" i="1" dirty="0"/>
              <a:t>"He began to teach them many things in parables." (Mark 4:2</a:t>
            </a:r>
            <a:r>
              <a:rPr lang="en-AU" b="1" i="1" dirty="0" smtClean="0"/>
              <a:t>)</a:t>
            </a:r>
          </a:p>
          <a:p>
            <a:r>
              <a:rPr lang="en-AU" dirty="0" smtClean="0"/>
              <a:t>Gospel parables  </a:t>
            </a:r>
            <a:r>
              <a:rPr lang="en-AU" dirty="0"/>
              <a:t>are images, stories and actions as illustrations. </a:t>
            </a:r>
            <a:endParaRPr lang="en-AU" dirty="0" smtClean="0"/>
          </a:p>
          <a:p>
            <a:r>
              <a:rPr lang="en-AU" dirty="0" smtClean="0"/>
              <a:t>Word pictures  provided vivid </a:t>
            </a:r>
            <a:r>
              <a:rPr lang="en-AU" dirty="0"/>
              <a:t>examples   </a:t>
            </a:r>
            <a:r>
              <a:rPr lang="en-AU" dirty="0" smtClean="0"/>
              <a:t>for guidance </a:t>
            </a:r>
            <a:r>
              <a:rPr lang="en-AU" dirty="0"/>
              <a:t>and understanding. </a:t>
            </a:r>
            <a:endParaRPr lang="en-AU" dirty="0" smtClean="0"/>
          </a:p>
          <a:p>
            <a:r>
              <a:rPr lang="en-AU" dirty="0" smtClean="0"/>
              <a:t>Metaphors  for all backgrounds to develop their understanding of  a new pathways  to understanding and freedom.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Parables - Metaphors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18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/>
              <a:t>Commonly understood and experienced events </a:t>
            </a:r>
          </a:p>
          <a:p>
            <a:pPr lvl="1"/>
            <a:r>
              <a:rPr lang="en-AU" dirty="0" smtClean="0"/>
              <a:t>costly </a:t>
            </a:r>
            <a:r>
              <a:rPr lang="en-AU" dirty="0"/>
              <a:t>lost pearl, </a:t>
            </a:r>
            <a:endParaRPr lang="en-AU" dirty="0" smtClean="0"/>
          </a:p>
          <a:p>
            <a:pPr lvl="1"/>
            <a:r>
              <a:rPr lang="en-AU" dirty="0" smtClean="0"/>
              <a:t>buried </a:t>
            </a:r>
            <a:r>
              <a:rPr lang="en-AU" dirty="0"/>
              <a:t>treasure waiting to be discovered</a:t>
            </a:r>
            <a:r>
              <a:rPr lang="en-AU" dirty="0" smtClean="0"/>
              <a:t>,</a:t>
            </a:r>
          </a:p>
          <a:p>
            <a:pPr lvl="1"/>
            <a:r>
              <a:rPr lang="en-AU" dirty="0" smtClean="0"/>
              <a:t> </a:t>
            </a:r>
            <a:r>
              <a:rPr lang="en-AU" dirty="0"/>
              <a:t>sowing and seed, </a:t>
            </a:r>
            <a:endParaRPr lang="en-AU" dirty="0" smtClean="0"/>
          </a:p>
          <a:p>
            <a:pPr lvl="1"/>
            <a:r>
              <a:rPr lang="en-AU" dirty="0" smtClean="0"/>
              <a:t>a  </a:t>
            </a:r>
            <a:r>
              <a:rPr lang="en-AU" dirty="0"/>
              <a:t>poor  woman looking for her lost coin, </a:t>
            </a:r>
            <a:endParaRPr lang="en-AU" dirty="0" smtClean="0"/>
          </a:p>
          <a:p>
            <a:pPr lvl="1"/>
            <a:r>
              <a:rPr lang="en-AU" dirty="0" smtClean="0"/>
              <a:t>uninvited </a:t>
            </a:r>
            <a:r>
              <a:rPr lang="en-AU" dirty="0"/>
              <a:t>wedding guests.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Parables - Metaphors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51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Parables use common </a:t>
            </a:r>
            <a:r>
              <a:rPr lang="en-AU" dirty="0"/>
              <a:t>and everyday experiences </a:t>
            </a:r>
            <a:r>
              <a:rPr lang="en-AU" dirty="0" smtClean="0"/>
              <a:t> which provide:</a:t>
            </a:r>
          </a:p>
          <a:p>
            <a:pPr lvl="1"/>
            <a:r>
              <a:rPr lang="en-AU" dirty="0" smtClean="0"/>
              <a:t>accessible comparisons</a:t>
            </a:r>
          </a:p>
          <a:p>
            <a:pPr lvl="1"/>
            <a:r>
              <a:rPr lang="en-AU" dirty="0" smtClean="0"/>
              <a:t>timeless </a:t>
            </a:r>
            <a:r>
              <a:rPr lang="en-AU" dirty="0"/>
              <a:t>insights into the human condition </a:t>
            </a:r>
            <a:endParaRPr lang="en-AU" dirty="0" smtClean="0"/>
          </a:p>
          <a:p>
            <a:pPr lvl="1"/>
            <a:r>
              <a:rPr lang="en-AU" dirty="0" smtClean="0"/>
              <a:t>layers </a:t>
            </a:r>
            <a:r>
              <a:rPr lang="en-AU" dirty="0"/>
              <a:t>of understanding  - illustrating the unknown with the known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Parables - Metaphors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09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4320480"/>
          </a:xfrm>
        </p:spPr>
        <p:txBody>
          <a:bodyPr>
            <a:normAutofit fontScale="62500" lnSpcReduction="20000"/>
          </a:bodyPr>
          <a:lstStyle/>
          <a:p>
            <a:r>
              <a:rPr lang="en-AU" i="1" dirty="0" smtClean="0"/>
              <a:t>Suffering or </a:t>
            </a:r>
            <a:r>
              <a:rPr lang="en-AU" i="1" dirty="0" err="1" smtClean="0"/>
              <a:t>Dukkha</a:t>
            </a:r>
            <a:r>
              <a:rPr lang="en-AU" dirty="0"/>
              <a:t> is commonly explained according to three different categories:</a:t>
            </a:r>
          </a:p>
          <a:p>
            <a:pPr lvl="1"/>
            <a:r>
              <a:rPr lang="en-AU" dirty="0"/>
              <a:t>The obvious physical and mental suffering associated with birth, growing old, illness and dying.</a:t>
            </a:r>
          </a:p>
          <a:p>
            <a:pPr lvl="1"/>
            <a:r>
              <a:rPr lang="en-AU" dirty="0"/>
              <a:t>The anxiety or stress of trying to hold onto things that are constantly changing.</a:t>
            </a:r>
          </a:p>
          <a:p>
            <a:pPr lvl="1"/>
            <a:r>
              <a:rPr lang="en-AU" dirty="0"/>
              <a:t>A basic </a:t>
            </a:r>
            <a:r>
              <a:rPr lang="en-AU" dirty="0" err="1"/>
              <a:t>unsatisfactoriness</a:t>
            </a:r>
            <a:r>
              <a:rPr lang="en-AU" dirty="0"/>
              <a:t> pervading all forms of existence, because all forms of life are changing, impermanent and without any inner core or substance</a:t>
            </a:r>
            <a:r>
              <a:rPr lang="en-AU" dirty="0" smtClean="0"/>
              <a:t>.</a:t>
            </a:r>
          </a:p>
          <a:p>
            <a:r>
              <a:rPr lang="en-AU" dirty="0" smtClean="0"/>
              <a:t> </a:t>
            </a:r>
            <a:r>
              <a:rPr lang="en-AU" sz="2600" dirty="0" smtClean="0"/>
              <a:t>Wikipedia : http://en.wikipedia.org/wiki/Dukkha</a:t>
            </a:r>
            <a:endParaRPr lang="en-AU" sz="2600" dirty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Suffering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026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2564904"/>
            <a:ext cx="3888432" cy="36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Missing the Mark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3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b="1" dirty="0" smtClean="0"/>
              <a:t>The basis of suffering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dirty="0" smtClean="0"/>
          </a:p>
          <a:p>
            <a:pPr eaLnBrk="1" hangingPunct="1">
              <a:buFontTx/>
              <a:buNone/>
            </a:pPr>
            <a:r>
              <a:rPr lang="en-AU" dirty="0" smtClean="0"/>
              <a:t>				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9E87B-E73C-4946-8E92-C4D05B50BF4C}" type="slidenum">
              <a:rPr lang="en-AU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6" name="Hexagon 5"/>
          <p:cNvSpPr/>
          <p:nvPr/>
        </p:nvSpPr>
        <p:spPr>
          <a:xfrm>
            <a:off x="2771775" y="2060575"/>
            <a:ext cx="3384550" cy="3097213"/>
          </a:xfrm>
          <a:prstGeom prst="hexagon">
            <a:avLst/>
          </a:prstGeom>
          <a:noFill/>
          <a:ln w="127000">
            <a:solidFill>
              <a:srgbClr val="7030A0"/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395288" y="2205038"/>
            <a:ext cx="2592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Experiential Avoidance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-7938" y="4038600"/>
            <a:ext cx="33480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Cognitive Fusion</a:t>
            </a:r>
          </a:p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Unworkable thinking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1952625" y="1066800"/>
            <a:ext cx="504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The Idealised Self 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6011863" y="4037013"/>
            <a:ext cx="2592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Unworkable Action</a:t>
            </a: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6011863" y="2349500"/>
            <a:ext cx="2592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Living absent of values</a:t>
            </a:r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2743200" y="5334000"/>
            <a:ext cx="3168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FF0000"/>
                </a:solidFill>
                <a:latin typeface="Calibri" pitchFamily="34" charset="0"/>
              </a:rPr>
              <a:t>Living elsewhere than here and now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9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36912"/>
            <a:ext cx="7408333" cy="3450696"/>
          </a:xfrm>
        </p:spPr>
        <p:txBody>
          <a:bodyPr>
            <a:noAutofit/>
          </a:bodyPr>
          <a:lstStyle/>
          <a:p>
            <a:r>
              <a:rPr lang="en-AU" sz="3600" dirty="0" err="1" smtClean="0"/>
              <a:t>hamartanó</a:t>
            </a:r>
            <a:r>
              <a:rPr lang="en-AU" sz="3600" dirty="0" smtClean="0"/>
              <a:t>:  to miss the mark, do wrong, sin</a:t>
            </a:r>
          </a:p>
          <a:p>
            <a:r>
              <a:rPr lang="en-AU" sz="3600" dirty="0" smtClean="0"/>
              <a:t>Original Word: </a:t>
            </a:r>
            <a:r>
              <a:rPr lang="el-GR" sz="3600" dirty="0" smtClean="0"/>
              <a:t>ἁμαρτάνω</a:t>
            </a:r>
            <a:br>
              <a:rPr lang="el-GR" sz="3600" dirty="0" smtClean="0"/>
            </a:br>
            <a:r>
              <a:rPr lang="en-AU" sz="3600" dirty="0" smtClean="0"/>
              <a:t>Part of Speech: Verb</a:t>
            </a:r>
            <a:br>
              <a:rPr lang="en-AU" sz="3600" dirty="0" smtClean="0"/>
            </a:br>
            <a:r>
              <a:rPr lang="en-AU" sz="3600" dirty="0" smtClean="0"/>
              <a:t>Transliteration: </a:t>
            </a:r>
            <a:r>
              <a:rPr lang="en-AU" sz="3600" dirty="0" err="1" smtClean="0"/>
              <a:t>hamartanó</a:t>
            </a:r>
            <a:r>
              <a:rPr lang="en-AU" sz="3600" dirty="0" smtClean="0"/>
              <a:t/>
            </a:r>
            <a:br>
              <a:rPr lang="en-AU" sz="3600" dirty="0" smtClean="0"/>
            </a:br>
            <a:r>
              <a:rPr lang="en-AU" sz="3600" dirty="0" smtClean="0"/>
              <a:t>Phonetic Spelling: (ham-</a:t>
            </a:r>
            <a:r>
              <a:rPr lang="en-AU" sz="3600" dirty="0" err="1" smtClean="0"/>
              <a:t>ar</a:t>
            </a:r>
            <a:r>
              <a:rPr lang="en-AU" sz="3600" dirty="0" smtClean="0"/>
              <a:t>-tan'-o)</a:t>
            </a:r>
            <a:r>
              <a:rPr lang="en-AU" sz="3200" dirty="0" smtClean="0"/>
              <a:t/>
            </a:r>
            <a:br>
              <a:rPr lang="en-AU" sz="3200" dirty="0" smtClean="0"/>
            </a:br>
            <a:endParaRPr lang="en-AU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 = Missing the Mark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741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48880"/>
            <a:ext cx="7704856" cy="3888432"/>
          </a:xfrm>
        </p:spPr>
        <p:txBody>
          <a:bodyPr>
            <a:noAutofit/>
          </a:bodyPr>
          <a:lstStyle/>
          <a:p>
            <a:r>
              <a:rPr lang="en-AU" sz="3600" dirty="0"/>
              <a:t>Short Definition:  I sin</a:t>
            </a:r>
            <a:br>
              <a:rPr lang="en-AU" sz="3600" dirty="0"/>
            </a:br>
            <a:r>
              <a:rPr lang="en-AU" sz="3600" dirty="0" smtClean="0"/>
              <a:t>Original Definition: </a:t>
            </a:r>
            <a:r>
              <a:rPr lang="en-AU" sz="3600" dirty="0"/>
              <a:t>I miss the </a:t>
            </a:r>
            <a:r>
              <a:rPr lang="en-AU" sz="3600" dirty="0" smtClean="0"/>
              <a:t>mark</a:t>
            </a:r>
            <a:endParaRPr lang="en-AU" sz="3600" dirty="0"/>
          </a:p>
          <a:p>
            <a:pPr marL="599123" lvl="1" indent="0">
              <a:buNone/>
            </a:pPr>
            <a:r>
              <a:rPr lang="en-AU" sz="3200" dirty="0" smtClean="0"/>
              <a:t>(a</a:t>
            </a:r>
            <a:r>
              <a:rPr lang="en-AU" sz="3200" dirty="0"/>
              <a:t>) I make a mistake, </a:t>
            </a:r>
          </a:p>
          <a:p>
            <a:pPr marL="599123" lvl="1" indent="0">
              <a:buNone/>
            </a:pPr>
            <a:r>
              <a:rPr lang="en-AU" sz="3200" dirty="0" smtClean="0"/>
              <a:t>(</a:t>
            </a:r>
            <a:r>
              <a:rPr lang="en-AU" sz="3200" dirty="0"/>
              <a:t>b) </a:t>
            </a:r>
            <a:r>
              <a:rPr lang="en-AU" sz="3200" dirty="0" smtClean="0"/>
              <a:t>Commit </a:t>
            </a:r>
            <a:r>
              <a:rPr lang="en-AU" sz="3200" dirty="0"/>
              <a:t>a sin </a:t>
            </a:r>
            <a:r>
              <a:rPr lang="en-AU" sz="3200" dirty="0" smtClean="0"/>
              <a:t> -  missing the mark in behaviour  regarding God or a fellow-creature</a:t>
            </a:r>
          </a:p>
          <a:p>
            <a:endParaRPr lang="en-AU" sz="3600" dirty="0"/>
          </a:p>
          <a:p>
            <a:r>
              <a:rPr lang="en-AU" sz="1800" dirty="0"/>
              <a:t>Strong's Concordance http://biblehub.com/greek/264.htm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 = Missing the Mark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01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921886"/>
          </a:xfrm>
        </p:spPr>
        <p:txBody>
          <a:bodyPr>
            <a:normAutofit fontScale="77500" lnSpcReduction="20000"/>
          </a:bodyPr>
          <a:lstStyle/>
          <a:p>
            <a:r>
              <a:rPr lang="en-AU" sz="5100" i="1" dirty="0" err="1" smtClean="0"/>
              <a:t>Hamartía</a:t>
            </a:r>
            <a:r>
              <a:rPr lang="en-AU" sz="5100" dirty="0"/>
              <a:t>, </a:t>
            </a:r>
            <a:r>
              <a:rPr lang="en-AU" sz="5100" dirty="0" err="1" smtClean="0"/>
              <a:t>H</a:t>
            </a:r>
            <a:r>
              <a:rPr lang="en-AU" sz="5100" i="1" dirty="0" err="1" smtClean="0"/>
              <a:t>amartánō</a:t>
            </a:r>
            <a:r>
              <a:rPr lang="en-AU" sz="5100" i="1" dirty="0" smtClean="0"/>
              <a:t> </a:t>
            </a:r>
            <a:r>
              <a:rPr lang="en-AU" sz="5100" dirty="0" smtClean="0"/>
              <a:t> </a:t>
            </a:r>
            <a:r>
              <a:rPr lang="en-AU" sz="5100" dirty="0"/>
              <a:t>is regularly used in ancient times </a:t>
            </a:r>
            <a:r>
              <a:rPr lang="en-AU" sz="5100" dirty="0" smtClean="0"/>
              <a:t> </a:t>
            </a:r>
            <a:r>
              <a:rPr lang="en-AU" sz="5100" b="1" i="1" dirty="0" smtClean="0"/>
              <a:t>of </a:t>
            </a:r>
            <a:r>
              <a:rPr lang="en-AU" sz="5100" b="1" i="1" dirty="0"/>
              <a:t>an archer missing the </a:t>
            </a:r>
            <a:r>
              <a:rPr lang="en-AU" sz="5100" b="1" i="1" dirty="0" smtClean="0"/>
              <a:t>target</a:t>
            </a:r>
          </a:p>
          <a:p>
            <a:r>
              <a:rPr lang="en-AU" sz="5100" dirty="0" smtClean="0"/>
              <a:t>Every decision or </a:t>
            </a:r>
            <a:r>
              <a:rPr lang="en-AU" sz="5100" dirty="0" err="1" smtClean="0"/>
              <a:t>behavior</a:t>
            </a:r>
            <a:r>
              <a:rPr lang="en-AU" sz="5100" dirty="0" smtClean="0"/>
              <a:t>  acted done </a:t>
            </a:r>
            <a:r>
              <a:rPr lang="en-AU" sz="5100" dirty="0"/>
              <a:t>apart from faith </a:t>
            </a:r>
            <a:r>
              <a:rPr lang="en-AU" sz="5100" dirty="0" smtClean="0"/>
              <a:t>(</a:t>
            </a:r>
            <a:r>
              <a:rPr lang="en-AU" sz="5100" i="1" dirty="0" err="1" smtClean="0"/>
              <a:t>pístis</a:t>
            </a:r>
            <a:r>
              <a:rPr lang="en-AU" sz="5100" dirty="0"/>
              <a:t>) is </a:t>
            </a:r>
            <a:r>
              <a:rPr lang="en-AU" sz="5100" dirty="0" smtClean="0"/>
              <a:t>missing the target </a:t>
            </a:r>
            <a:endParaRPr lang="en-AU" dirty="0"/>
          </a:p>
          <a:p>
            <a:pPr marL="0" indent="0" algn="ctr">
              <a:buNone/>
            </a:pPr>
            <a:endParaRPr lang="en-AU" sz="2400" dirty="0" smtClean="0"/>
          </a:p>
          <a:p>
            <a:pPr marL="0" indent="0" algn="ctr">
              <a:buNone/>
            </a:pPr>
            <a:r>
              <a:rPr lang="en-AU" sz="2400" dirty="0" smtClean="0"/>
              <a:t>Strong's </a:t>
            </a:r>
            <a:r>
              <a:rPr lang="en-AU" sz="2400" dirty="0"/>
              <a:t>Concordance http://biblehub.com/greek/264.htm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 = Missing the Mark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35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92500" lnSpcReduction="10000"/>
          </a:bodyPr>
          <a:lstStyle/>
          <a:p>
            <a:r>
              <a:rPr lang="en-AU" dirty="0" err="1" smtClean="0"/>
              <a:t>hamartánō</a:t>
            </a:r>
            <a:r>
              <a:rPr lang="en-AU" dirty="0" smtClean="0"/>
              <a:t> ("not" and </a:t>
            </a:r>
            <a:r>
              <a:rPr lang="en-AU" dirty="0" err="1" smtClean="0"/>
              <a:t>méros</a:t>
            </a:r>
            <a:r>
              <a:rPr lang="en-AU" dirty="0" smtClean="0"/>
              <a:t>, "a part, share") </a:t>
            </a:r>
          </a:p>
          <a:p>
            <a:r>
              <a:rPr lang="en-AU" dirty="0" smtClean="0"/>
              <a:t> having no share in</a:t>
            </a:r>
          </a:p>
          <a:p>
            <a:r>
              <a:rPr lang="en-AU" dirty="0" smtClean="0"/>
              <a:t> to miss the mark brings forfeiture or loss </a:t>
            </a:r>
          </a:p>
          <a:p>
            <a:r>
              <a:rPr lang="en-AU" sz="2200" dirty="0" smtClean="0"/>
              <a:t>Strong's </a:t>
            </a:r>
            <a:r>
              <a:rPr lang="en-AU" sz="2200" dirty="0"/>
              <a:t>Concordance http://biblehub.com/greek/264.htm</a:t>
            </a:r>
          </a:p>
          <a:p>
            <a:endParaRPr lang="en-AU" sz="26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Sin = Missing the Mark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48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/>
              <a:t>Thanks for your attention </a:t>
            </a:r>
            <a:r>
              <a:rPr lang="en-AU" dirty="0" smtClean="0"/>
              <a:t> and interest</a:t>
            </a:r>
          </a:p>
          <a:p>
            <a:r>
              <a:rPr lang="en-AU" dirty="0" smtClean="0"/>
              <a:t> I am </a:t>
            </a:r>
            <a:r>
              <a:rPr lang="en-AU" dirty="0"/>
              <a:t>interested in building bridges for those who need the freedom afforded by psychological flexibility. </a:t>
            </a:r>
          </a:p>
          <a:p>
            <a:r>
              <a:rPr lang="en-AU" dirty="0" smtClean="0"/>
              <a:t>Not an </a:t>
            </a:r>
            <a:r>
              <a:rPr lang="en-AU" dirty="0"/>
              <a:t>attempt to evangelise or to enter into a debate about the worth of theism or atheism.</a:t>
            </a:r>
          </a:p>
          <a:p>
            <a:r>
              <a:rPr lang="en-AU" dirty="0"/>
              <a:t>It is an attempt to meet the needs of a substantial sector of the community who will benefit from the approaches offered in ACT to improve the quality of their life 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Building bridges –Breaking down walls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01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588365" cy="3450696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 faith is the evidence or conviction of things not seen</a:t>
            </a:r>
          </a:p>
          <a:p>
            <a:r>
              <a:rPr lang="en-AU" dirty="0"/>
              <a:t> </a:t>
            </a:r>
            <a:r>
              <a:rPr lang="en-AU" dirty="0" smtClean="0"/>
              <a:t>ACT – doing what works in spite of  “</a:t>
            </a:r>
            <a:r>
              <a:rPr lang="en-AU" i="1" dirty="0" smtClean="0"/>
              <a:t>facts</a:t>
            </a:r>
            <a:r>
              <a:rPr lang="en-AU" dirty="0" smtClean="0"/>
              <a:t>” thoughts, feelings, physical sensation,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Faith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68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b="1" dirty="0" smtClean="0"/>
              <a:t>THE PRINCIPLES OF ACT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dirty="0" smtClean="0"/>
          </a:p>
          <a:p>
            <a:pPr eaLnBrk="1" hangingPunct="1">
              <a:buFontTx/>
              <a:buNone/>
            </a:pPr>
            <a:r>
              <a:rPr lang="en-AU" dirty="0" smtClean="0"/>
              <a:t>				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304E3-C5AD-4FDF-BD51-4085E14A5249}" type="slidenum">
              <a:rPr lang="en-AU"/>
              <a:pPr>
                <a:defRPr/>
              </a:pPr>
              <a:t>21</a:t>
            </a:fld>
            <a:endParaRPr lang="en-AU" dirty="0"/>
          </a:p>
        </p:txBody>
      </p:sp>
      <p:sp>
        <p:nvSpPr>
          <p:cNvPr id="6" name="Hexagon 5"/>
          <p:cNvSpPr/>
          <p:nvPr/>
        </p:nvSpPr>
        <p:spPr>
          <a:xfrm>
            <a:off x="2771775" y="2060575"/>
            <a:ext cx="3384550" cy="3097213"/>
          </a:xfrm>
          <a:prstGeom prst="hexagon">
            <a:avLst/>
          </a:prstGeom>
          <a:noFill/>
          <a:ln w="127000">
            <a:solidFill>
              <a:srgbClr val="7030A0"/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323850" y="2133600"/>
            <a:ext cx="2592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Acceptance / Willingness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50825" y="4005263"/>
            <a:ext cx="2592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Defusion /</a:t>
            </a:r>
          </a:p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Watch your thinking</a:t>
            </a: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484438" y="1341438"/>
            <a:ext cx="41036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The Self as Observer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6084888" y="4005263"/>
            <a:ext cx="2590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Committed Action</a:t>
            </a: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6156325" y="2205038"/>
            <a:ext cx="2592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Valued Living</a:t>
            </a: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2339975" y="5300663"/>
            <a:ext cx="4319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Being Present</a:t>
            </a:r>
          </a:p>
          <a:p>
            <a:pPr algn="ctr"/>
            <a:r>
              <a:rPr lang="en-AU" sz="2400" b="1" dirty="0">
                <a:solidFill>
                  <a:srgbClr val="003300"/>
                </a:solidFill>
                <a:latin typeface="Calibri" pitchFamily="34" charset="0"/>
              </a:rPr>
              <a:t>Living in the here and now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85000" lnSpcReduction="20000"/>
          </a:bodyPr>
          <a:lstStyle/>
          <a:p>
            <a:r>
              <a:rPr lang="en-AU" dirty="0" smtClean="0"/>
              <a:t>The Beatitudes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Spiritual awareness</a:t>
            </a:r>
          </a:p>
          <a:p>
            <a:pPr lvl="1"/>
            <a:r>
              <a:rPr lang="en-AU" dirty="0" smtClean="0"/>
              <a:t> Meekness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Mercy</a:t>
            </a:r>
          </a:p>
          <a:p>
            <a:pPr lvl="1"/>
            <a:r>
              <a:rPr lang="en-AU" dirty="0" smtClean="0"/>
              <a:t> Purity of heart</a:t>
            </a:r>
          </a:p>
          <a:p>
            <a:pPr lvl="1"/>
            <a:r>
              <a:rPr lang="en-AU" dirty="0" smtClean="0"/>
              <a:t> Peacemaking</a:t>
            </a:r>
          </a:p>
          <a:p>
            <a:pPr lvl="1"/>
            <a:r>
              <a:rPr lang="en-AU" dirty="0" smtClean="0"/>
              <a:t>Willingness to sacrifice for the  common good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VALUES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52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Before </a:t>
            </a:r>
            <a:r>
              <a:rPr lang="en-AU" sz="3200" dirty="0"/>
              <a:t>Abraham was I AM </a:t>
            </a:r>
            <a:r>
              <a:rPr lang="en-AU" sz="3200" dirty="0" smtClean="0"/>
              <a:t> </a:t>
            </a:r>
          </a:p>
          <a:p>
            <a:pPr lvl="1"/>
            <a:r>
              <a:rPr lang="en-AU" sz="2800" dirty="0" smtClean="0"/>
              <a:t>An </a:t>
            </a:r>
            <a:r>
              <a:rPr lang="en-AU" sz="2800" dirty="0"/>
              <a:t>invitation to the eternal and transcendent</a:t>
            </a:r>
          </a:p>
          <a:p>
            <a:pPr marL="301943" lvl="1" indent="0">
              <a:buNone/>
            </a:pPr>
            <a:r>
              <a:rPr lang="en-AU" sz="3200" dirty="0"/>
              <a:t>and </a:t>
            </a:r>
          </a:p>
          <a:p>
            <a:pPr lvl="1"/>
            <a:r>
              <a:rPr lang="en-AU" sz="3200" dirty="0"/>
              <a:t>Bringing this perspective to the present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observant self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63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15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6A88F-D10B-4BD7-B47D-3BD5C1BCAE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I 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229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6A88F-D10B-4BD7-B47D-3BD5C1BCAE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I AM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 smtClean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6A88F-D10B-4BD7-B47D-3BD5C1BCAE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I AM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5840" cy="76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7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is the greatest? </a:t>
            </a:r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30" y="2492896"/>
            <a:ext cx="5434671" cy="36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9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Leaders who serve</a:t>
            </a:r>
            <a:endParaRPr lang="en-A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02635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0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Rejection/destruction vs. the way</a:t>
            </a:r>
            <a:endParaRPr lang="en-A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47401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9454"/>
            <a:ext cx="4557458" cy="30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4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4137323"/>
          </a:xfrm>
        </p:spPr>
        <p:txBody>
          <a:bodyPr>
            <a:normAutofit fontScale="55000" lnSpcReduction="20000"/>
          </a:bodyPr>
          <a:lstStyle/>
          <a:p>
            <a:r>
              <a:rPr lang="en-AU" sz="5100" dirty="0"/>
              <a:t>ACT provides an open door to all to take effective action to enrich their lives</a:t>
            </a:r>
            <a:r>
              <a:rPr lang="en-AU" sz="5100" dirty="0" smtClean="0"/>
              <a:t>.</a:t>
            </a:r>
          </a:p>
          <a:p>
            <a:r>
              <a:rPr lang="en-AU" sz="5100" dirty="0" smtClean="0"/>
              <a:t>Recent literature </a:t>
            </a:r>
            <a:r>
              <a:rPr lang="en-AU" sz="5100" dirty="0"/>
              <a:t>regarding the accessibility of psychology to those with a Christian faith</a:t>
            </a:r>
            <a:r>
              <a:rPr lang="en-AU" sz="5100" dirty="0" smtClean="0"/>
              <a:t>.</a:t>
            </a:r>
          </a:p>
          <a:p>
            <a:r>
              <a:rPr lang="en-AU" sz="5100" dirty="0" smtClean="0"/>
              <a:t>Worthington </a:t>
            </a:r>
            <a:r>
              <a:rPr lang="en-AU" sz="5100" dirty="0"/>
              <a:t>(2010),  Johnson et al (2010) and Tan (2011) to open pathways for engagement by individual Christians, Christian leaders, </a:t>
            </a:r>
            <a:r>
              <a:rPr lang="en-AU" sz="5100" dirty="0" err="1"/>
              <a:t>counselors</a:t>
            </a:r>
            <a:r>
              <a:rPr lang="en-AU" sz="5100" dirty="0"/>
              <a:t> and psychologists in discussing the use of  evidence based psychological interventions by Christians.  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Recent Debate</a:t>
            </a:r>
            <a:br>
              <a:rPr lang="en-AU" dirty="0" smtClean="0"/>
            </a:br>
            <a:r>
              <a:rPr lang="en-AU" dirty="0" smtClean="0"/>
              <a:t>Christianity and Psychology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54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358" y="5436990"/>
            <a:ext cx="8135082" cy="1421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Consider </a:t>
            </a:r>
          </a:p>
          <a:p>
            <a:pPr marL="0" indent="0">
              <a:buNone/>
            </a:pPr>
            <a:r>
              <a:rPr lang="en-AU" sz="2400" dirty="0" smtClean="0"/>
              <a:t>the  Birds of the air    			the Lilies of the Field</a:t>
            </a:r>
          </a:p>
          <a:p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on the Here and Now</a:t>
            </a:r>
            <a:endParaRPr lang="en-A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52936"/>
            <a:ext cx="4140820" cy="310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2936354" cy="335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18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7358" y="5436991"/>
            <a:ext cx="8135082" cy="872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 smtClean="0"/>
              <a:t> who touched  me? 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Focus on the Here and Now</a:t>
            </a:r>
            <a:endParaRPr lang="en-A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4933900" cy="317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3" y="2675467"/>
            <a:ext cx="8208912" cy="3450696"/>
          </a:xfrm>
        </p:spPr>
        <p:txBody>
          <a:bodyPr/>
          <a:lstStyle/>
          <a:p>
            <a:r>
              <a:rPr lang="en-AU" dirty="0" smtClean="0"/>
              <a:t> The woman at the well</a:t>
            </a:r>
          </a:p>
          <a:p>
            <a:r>
              <a:rPr lang="en-AU" dirty="0" smtClean="0"/>
              <a:t> The  accused woman</a:t>
            </a:r>
          </a:p>
          <a:p>
            <a:r>
              <a:rPr lang="en-AU" dirty="0"/>
              <a:t> </a:t>
            </a:r>
            <a:r>
              <a:rPr lang="en-AU" dirty="0" smtClean="0"/>
              <a:t>Mary and Lazarus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Acceptance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8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3358364" cy="34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Willingness</a:t>
            </a:r>
            <a:endParaRPr lang="en-A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08" y="3356992"/>
            <a:ext cx="4314067" cy="268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Defusion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5" y="2202722"/>
            <a:ext cx="3846337" cy="286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3260"/>
            <a:ext cx="3896119" cy="258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3012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The Good Samaritan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285293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The Prodigal Son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55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 smtClean="0"/>
              <a:t>True Rest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My burden is easy…..</a:t>
            </a:r>
            <a:endParaRPr lang="en-A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Defusion</a:t>
            </a:r>
            <a:endParaRPr lang="en-A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09562"/>
            <a:ext cx="3510875" cy="243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4736"/>
            <a:ext cx="438232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2509562"/>
            <a:ext cx="459835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AU" sz="2400" dirty="0">
                <a:solidFill>
                  <a:schemeClr val="tx2"/>
                </a:solidFill>
              </a:rPr>
              <a:t>Specks  and Logs </a:t>
            </a:r>
            <a:endParaRPr lang="en-AU" sz="2400" dirty="0" smtClean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AU" sz="2400" dirty="0">
                <a:solidFill>
                  <a:schemeClr val="tx2"/>
                </a:solidFill>
              </a:rPr>
              <a:t> </a:t>
            </a:r>
            <a:r>
              <a:rPr lang="en-AU" sz="2400" dirty="0" smtClean="0">
                <a:solidFill>
                  <a:schemeClr val="tx2"/>
                </a:solidFill>
              </a:rPr>
              <a:t>                           </a:t>
            </a:r>
            <a:r>
              <a:rPr lang="en-AU" sz="2400" dirty="0">
                <a:solidFill>
                  <a:schemeClr val="tx2"/>
                </a:solidFill>
              </a:rPr>
              <a:t>pride vs. </a:t>
            </a:r>
            <a:r>
              <a:rPr lang="en-AU" sz="2400" dirty="0" smtClean="0">
                <a:solidFill>
                  <a:schemeClr val="tx2"/>
                </a:solidFill>
              </a:rPr>
              <a:t>humility</a:t>
            </a:r>
            <a:endParaRPr lang="en-A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Committed Action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5949280"/>
            <a:ext cx="7408333" cy="681525"/>
          </a:xfrm>
        </p:spPr>
        <p:txBody>
          <a:bodyPr/>
          <a:lstStyle/>
          <a:p>
            <a:pPr marL="0" indent="0">
              <a:buNone/>
            </a:pPr>
            <a:r>
              <a:rPr lang="en-AU" sz="3200" dirty="0" smtClean="0"/>
              <a:t> Go  the second mile   Love the unlovable</a:t>
            </a:r>
          </a:p>
          <a:p>
            <a:endParaRPr lang="en-A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31" y="2276872"/>
            <a:ext cx="5215086" cy="34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Committed Action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603" y="2924944"/>
            <a:ext cx="5165021" cy="30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5855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21244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/>
              <a:t>Parable of the sower </a:t>
            </a:r>
            <a:endParaRPr lang="en-A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5533493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Salt and Light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34064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b="1" dirty="0" smtClean="0"/>
              <a:t>THE PRINCIPLES OF ACT</a:t>
            </a:r>
            <a:r>
              <a:rPr lang="en-AU" sz="4000" dirty="0"/>
              <a:t/>
            </a:r>
            <a:br>
              <a:rPr lang="en-AU" sz="4000" dirty="0"/>
            </a:br>
            <a:endParaRPr lang="en-A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dirty="0" smtClean="0"/>
          </a:p>
          <a:p>
            <a:pPr eaLnBrk="1" hangingPunct="1">
              <a:buFontTx/>
              <a:buNone/>
            </a:pPr>
            <a:r>
              <a:rPr lang="en-AU" dirty="0" smtClean="0"/>
              <a:t>				</a:t>
            </a:r>
          </a:p>
          <a:p>
            <a:pPr eaLnBrk="1" hangingPunct="1">
              <a:buFontTx/>
              <a:buNone/>
            </a:pPr>
            <a:endParaRPr lang="en-AU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C304E3-C5AD-4FDF-BD51-4085E14A5249}" type="slidenum">
              <a:rPr lang="en-AU"/>
              <a:pPr>
                <a:defRPr/>
              </a:pPr>
              <a:t>38</a:t>
            </a:fld>
            <a:endParaRPr lang="en-AU" dirty="0"/>
          </a:p>
        </p:txBody>
      </p:sp>
      <p:sp>
        <p:nvSpPr>
          <p:cNvPr id="6" name="Hexagon 5"/>
          <p:cNvSpPr/>
          <p:nvPr/>
        </p:nvSpPr>
        <p:spPr>
          <a:xfrm>
            <a:off x="2771775" y="2060575"/>
            <a:ext cx="3384550" cy="3097213"/>
          </a:xfrm>
          <a:prstGeom prst="hexagon">
            <a:avLst/>
          </a:prstGeom>
          <a:noFill/>
          <a:ln w="127000">
            <a:solidFill>
              <a:srgbClr val="7030A0"/>
            </a:solidFill>
          </a:ln>
          <a:effectLst>
            <a:outerShdw blurRad="50800" dist="50800" dir="5400000" algn="ctr" rotWithShape="0">
              <a:schemeClr val="tx2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-684584" y="2039521"/>
            <a:ext cx="41483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Acceptance/ Willingness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Woman at the well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Woman accused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Mary and Lazarus</a:t>
            </a:r>
          </a:p>
          <a:p>
            <a:pPr algn="ctr"/>
            <a:endParaRPr lang="en-AU" sz="24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250824" y="4005263"/>
            <a:ext cx="288101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Calibri" pitchFamily="34" charset="0"/>
              </a:rPr>
              <a:t>Defusion /</a:t>
            </a:r>
          </a:p>
          <a:p>
            <a:pPr algn="ctr"/>
            <a:r>
              <a:rPr lang="en-AU" b="1" dirty="0">
                <a:solidFill>
                  <a:srgbClr val="003300"/>
                </a:solidFill>
                <a:latin typeface="Calibri" pitchFamily="34" charset="0"/>
              </a:rPr>
              <a:t>Watch your </a:t>
            </a:r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thinking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Logs and Specks Greatness in serving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Gain the world lose your life</a:t>
            </a:r>
          </a:p>
          <a:p>
            <a:pPr algn="ctr"/>
            <a:endParaRPr lang="en-AU" sz="20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AU" sz="1600" b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AU" sz="16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2473648" y="1111250"/>
            <a:ext cx="41036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2000" b="1" dirty="0" smtClean="0">
                <a:solidFill>
                  <a:srgbClr val="003300"/>
                </a:solidFill>
                <a:latin typeface="Calibri" pitchFamily="34" charset="0"/>
              </a:rPr>
              <a:t>The Self as Observer</a:t>
            </a:r>
          </a:p>
          <a:p>
            <a:pPr algn="ctr"/>
            <a:r>
              <a:rPr lang="en-AU" sz="2000" b="1" dirty="0" smtClean="0">
                <a:solidFill>
                  <a:srgbClr val="003300"/>
                </a:solidFill>
                <a:latin typeface="Calibri" pitchFamily="34" charset="0"/>
              </a:rPr>
              <a:t>I am/ child </a:t>
            </a:r>
            <a:r>
              <a:rPr lang="en-AU" sz="2000" b="1" dirty="0">
                <a:solidFill>
                  <a:srgbClr val="003300"/>
                </a:solidFill>
                <a:latin typeface="Calibri" pitchFamily="34" charset="0"/>
              </a:rPr>
              <a:t>l</a:t>
            </a:r>
            <a:r>
              <a:rPr lang="en-AU" sz="2000" b="1" dirty="0" smtClean="0">
                <a:solidFill>
                  <a:srgbClr val="003300"/>
                </a:solidFill>
                <a:latin typeface="Calibri" pitchFamily="34" charset="0"/>
              </a:rPr>
              <a:t>ike/ life bringer</a:t>
            </a:r>
            <a:endParaRPr lang="en-AU" sz="20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6084888" y="4005263"/>
            <a:ext cx="259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Calibri" pitchFamily="34" charset="0"/>
              </a:rPr>
              <a:t>Committed </a:t>
            </a:r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Action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Salt and Light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The sower and the seed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True Rest </a:t>
            </a:r>
            <a:endParaRPr lang="en-AU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154" name="TextBox 10"/>
          <p:cNvSpPr txBox="1">
            <a:spLocks noChangeArrowheads="1"/>
          </p:cNvSpPr>
          <p:nvPr/>
        </p:nvSpPr>
        <p:spPr bwMode="auto">
          <a:xfrm>
            <a:off x="6156325" y="2205038"/>
            <a:ext cx="25923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b="1" dirty="0">
                <a:solidFill>
                  <a:srgbClr val="003300"/>
                </a:solidFill>
                <a:latin typeface="Calibri" pitchFamily="34" charset="0"/>
              </a:rPr>
              <a:t>Valued </a:t>
            </a:r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Living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The beatitudes</a:t>
            </a:r>
          </a:p>
          <a:p>
            <a:pPr algn="ctr"/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The extra mile</a:t>
            </a:r>
            <a:b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</a:br>
            <a:r>
              <a:rPr lang="en-AU" b="1" dirty="0" smtClean="0">
                <a:solidFill>
                  <a:srgbClr val="003300"/>
                </a:solidFill>
                <a:latin typeface="Calibri" pitchFamily="34" charset="0"/>
              </a:rPr>
              <a:t> Love your enemies</a:t>
            </a:r>
            <a:endParaRPr lang="en-AU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6155" name="TextBox 11"/>
          <p:cNvSpPr txBox="1">
            <a:spLocks noChangeArrowheads="1"/>
          </p:cNvSpPr>
          <p:nvPr/>
        </p:nvSpPr>
        <p:spPr bwMode="auto">
          <a:xfrm>
            <a:off x="2339975" y="5300663"/>
            <a:ext cx="43195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600" b="1" dirty="0">
                <a:solidFill>
                  <a:srgbClr val="003300"/>
                </a:solidFill>
                <a:latin typeface="Calibri" pitchFamily="34" charset="0"/>
              </a:rPr>
              <a:t>Being Present</a:t>
            </a:r>
          </a:p>
          <a:p>
            <a:pPr algn="ctr"/>
            <a:r>
              <a:rPr lang="en-AU" sz="1600" b="1" dirty="0">
                <a:solidFill>
                  <a:srgbClr val="003300"/>
                </a:solidFill>
                <a:latin typeface="Calibri" pitchFamily="34" charset="0"/>
              </a:rPr>
              <a:t>Living in the here and </a:t>
            </a:r>
            <a:r>
              <a:rPr lang="en-AU" sz="1600" b="1" dirty="0" smtClean="0">
                <a:solidFill>
                  <a:srgbClr val="003300"/>
                </a:solidFill>
                <a:latin typeface="Calibri" pitchFamily="34" charset="0"/>
              </a:rPr>
              <a:t>now</a:t>
            </a:r>
          </a:p>
          <a:p>
            <a:pPr algn="ctr"/>
            <a:r>
              <a:rPr lang="en-AU" sz="1600" b="1" dirty="0" smtClean="0">
                <a:solidFill>
                  <a:srgbClr val="003300"/>
                </a:solidFill>
                <a:latin typeface="Calibri" pitchFamily="34" charset="0"/>
              </a:rPr>
              <a:t>Who touched me? -  Lilies and Birds</a:t>
            </a:r>
          </a:p>
          <a:p>
            <a:pPr algn="ctr"/>
            <a:endParaRPr lang="en-AU" sz="16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dirty="0"/>
              <a:t>Developed from ACT in a Nutshell  © Russ Harris 2008            www.actmindfully.com.au             russharris@actmindfully.com.au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344741"/>
              </p:ext>
            </p:extLst>
          </p:nvPr>
        </p:nvGraphicFramePr>
        <p:xfrm>
          <a:off x="251520" y="188640"/>
          <a:ext cx="8784977" cy="614856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95337"/>
                <a:gridCol w="4184063"/>
                <a:gridCol w="2205577"/>
              </a:tblGrid>
              <a:tr h="3096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ACT  Stance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Parable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b="0" dirty="0">
                          <a:effectLst/>
                        </a:rPr>
                        <a:t>Verses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Self </a:t>
                      </a:r>
                      <a:r>
                        <a:rPr lang="en-AU" sz="1400" dirty="0">
                          <a:effectLst/>
                        </a:rPr>
                        <a:t>as Observer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I AM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John 8:  48 - 59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effectLst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Who is the greatest? - Children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Luke 9: 46 - 49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Rejection vs the Way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Luke 9: 51-56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Present Moment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Do not Worry – The Lilies and the Birds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Luke 12: 22-32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The woman who touched Jesus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Luke 8: 43-48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Values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The Beatitudes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 5: 3-12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Salt and Light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Matthew  5: 13-16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 smtClean="0">
                          <a:effectLst/>
                        </a:rPr>
                        <a:t>The Extra mile  Love </a:t>
                      </a:r>
                      <a:r>
                        <a:rPr lang="en-AU" sz="1400" dirty="0">
                          <a:effectLst/>
                        </a:rPr>
                        <a:t>your enemies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5</a:t>
                      </a:r>
                      <a:r>
                        <a:rPr lang="en-AU" sz="1400" dirty="0" smtClean="0">
                          <a:effectLst/>
                        </a:rPr>
                        <a:t>: 38- 48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Acceptance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Woman at the Well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John 4: 1- 42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Woman Accused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John 8: 2- 12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Mary and Lazarus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John 11: 1-27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Willingness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Go the Second Mile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5: 38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Persistent Widow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400" dirty="0">
                          <a:effectLst/>
                        </a:rPr>
                        <a:t>Luke 18:1-8 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314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Being reviled for the truth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</a:t>
                      </a:r>
                      <a:r>
                        <a:rPr lang="en-AU" sz="1400" dirty="0" smtClean="0">
                          <a:effectLst/>
                        </a:rPr>
                        <a:t>11:12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Defusion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Refusal of Oaths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5: 33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 b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Greatness is serving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Matthew 20:20-28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True Rest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11: 25-30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Gaining the World Losing Life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 Luke 9: 23-26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Judge not – Specks and Logs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7: 1-3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Committed Action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Parable of the Sower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Matthew13 4: 7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Salt and Light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 5: 13-16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 </a:t>
                      </a:r>
                      <a:endParaRPr lang="en-AU" sz="14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Greatness is serving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20:20-28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  <a:tr h="251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 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>
                          <a:effectLst/>
                        </a:rPr>
                        <a:t>True Rest</a:t>
                      </a:r>
                      <a:endParaRPr lang="en-AU" sz="140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dirty="0">
                          <a:effectLst/>
                        </a:rPr>
                        <a:t>Matthew 11: 25-30</a:t>
                      </a:r>
                      <a:endParaRPr lang="en-AU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59014" marR="59014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0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 smtClean="0"/>
              <a:t>interest  prompted by discussions with   psychologists with a faith based  or informed approach </a:t>
            </a:r>
          </a:p>
          <a:p>
            <a:r>
              <a:rPr lang="en-AU" dirty="0" smtClean="0"/>
              <a:t>a poster presented at the  ACBS world conference in Sydney   by  </a:t>
            </a:r>
            <a:r>
              <a:rPr lang="en-AU" dirty="0" err="1" smtClean="0"/>
              <a:t>Dudek-Glabicka,J</a:t>
            </a:r>
            <a:r>
              <a:rPr lang="en-AU" dirty="0" smtClean="0"/>
              <a:t>., </a:t>
            </a:r>
            <a:r>
              <a:rPr lang="en-AU" dirty="0" err="1" smtClean="0"/>
              <a:t>Malicki,S</a:t>
            </a:r>
            <a:r>
              <a:rPr lang="en-AU" dirty="0" smtClean="0"/>
              <a:t>., </a:t>
            </a:r>
            <a:r>
              <a:rPr lang="en-AU" dirty="0" err="1" smtClean="0"/>
              <a:t>Ostaszewski</a:t>
            </a:r>
            <a:r>
              <a:rPr lang="en-AU" dirty="0" smtClean="0"/>
              <a:t> P (2013) </a:t>
            </a:r>
            <a:r>
              <a:rPr lang="en-AU" dirty="0" smtClean="0">
                <a:hlinkClick r:id="rId2"/>
              </a:rPr>
              <a:t>Searching for Effective Strategies of ACT Dissemination in Poland</a:t>
            </a:r>
            <a:r>
              <a:rPr lang="en-AU" dirty="0" smtClean="0"/>
              <a:t>  (joannaedudek@gmail.com)</a:t>
            </a:r>
            <a:br>
              <a:rPr lang="en-AU" dirty="0" smtClean="0"/>
            </a:br>
            <a:endParaRPr lang="en-AU" dirty="0" smtClean="0"/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Building bridges </a:t>
            </a:r>
            <a:br>
              <a:rPr lang="en-AU" dirty="0" smtClean="0"/>
            </a:br>
            <a:r>
              <a:rPr lang="en-AU" dirty="0" smtClean="0"/>
              <a:t>Breaking down walls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1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916832"/>
            <a:ext cx="8424936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Enright, R. D. (1996). </a:t>
            </a:r>
            <a:r>
              <a:rPr lang="en-AU" sz="5500" dirty="0" err="1"/>
              <a:t>Counseling</a:t>
            </a:r>
            <a:r>
              <a:rPr lang="en-AU" sz="5500" dirty="0"/>
              <a:t> within the forgiveness triad: On forgiving, receiving forgiveness, and self-forgiveness. </a:t>
            </a:r>
            <a:r>
              <a:rPr lang="en-AU" sz="5500" i="1" dirty="0" err="1"/>
              <a:t>Counseling</a:t>
            </a:r>
            <a:r>
              <a:rPr lang="en-AU" sz="5500" i="1" dirty="0"/>
              <a:t> and Values, 40</a:t>
            </a:r>
            <a:r>
              <a:rPr lang="en-AU" sz="5500" dirty="0"/>
              <a:t>(2), 107-126.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 err="1"/>
              <a:t>Exline</a:t>
            </a:r>
            <a:r>
              <a:rPr lang="en-AU" sz="5500" dirty="0"/>
              <a:t>, J. J., Root, B. L., </a:t>
            </a:r>
            <a:r>
              <a:rPr lang="en-AU" sz="5500" dirty="0" err="1"/>
              <a:t>Yadavalli</a:t>
            </a:r>
            <a:r>
              <a:rPr lang="en-AU" sz="5500" dirty="0"/>
              <a:t>, S., Martin, A. M., &amp; Fisher, M. L. (2011). Reparative </a:t>
            </a:r>
            <a:r>
              <a:rPr lang="en-AU" sz="5500" dirty="0" err="1"/>
              <a:t>Behaviors</a:t>
            </a:r>
            <a:r>
              <a:rPr lang="en-AU" sz="5500" dirty="0"/>
              <a:t> and Self-forgiveness: Effects of a Laboratory-based Exercise. </a:t>
            </a:r>
            <a:r>
              <a:rPr lang="en-AU" sz="5500" i="1" dirty="0"/>
              <a:t>Self and Identity, 10</a:t>
            </a:r>
            <a:r>
              <a:rPr lang="en-AU" sz="5500" dirty="0"/>
              <a:t>(1), 101-126. </a:t>
            </a:r>
            <a:r>
              <a:rPr lang="en-AU" sz="5500" dirty="0" err="1"/>
              <a:t>doi</a:t>
            </a:r>
            <a:r>
              <a:rPr lang="en-AU" sz="5500" dirty="0"/>
              <a:t>: 10.1080/15298861003669565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Johnson, E. L., &amp; Myers, D. G. (2010). </a:t>
            </a:r>
            <a:r>
              <a:rPr lang="en-AU" sz="5500" i="1" dirty="0"/>
              <a:t>Psychology &amp; Christianity: five views</a:t>
            </a:r>
            <a:r>
              <a:rPr lang="en-AU" sz="5500" dirty="0"/>
              <a:t>: IVP Academic.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McMinn, M. R. (2012). </a:t>
            </a:r>
            <a:r>
              <a:rPr lang="en-AU" sz="5500" i="1" dirty="0"/>
              <a:t>Psychology, theology, and spirituality in Christian </a:t>
            </a:r>
            <a:r>
              <a:rPr lang="en-AU" sz="5500" i="1" dirty="0" err="1"/>
              <a:t>counseling</a:t>
            </a:r>
            <a:r>
              <a:rPr lang="en-AU" sz="5500" dirty="0"/>
              <a:t>: Tyndale House Publishers, Inc.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Romero, C., </a:t>
            </a:r>
            <a:r>
              <a:rPr lang="en-AU" sz="5500" dirty="0" err="1"/>
              <a:t>Kalidas</a:t>
            </a:r>
            <a:r>
              <a:rPr lang="en-AU" sz="5500" dirty="0"/>
              <a:t>, M., </a:t>
            </a:r>
            <a:r>
              <a:rPr lang="en-AU" sz="5500" dirty="0" err="1"/>
              <a:t>Elledge</a:t>
            </a:r>
            <a:r>
              <a:rPr lang="en-AU" sz="5500" dirty="0"/>
              <a:t>, R., Chang, J., </a:t>
            </a:r>
            <a:r>
              <a:rPr lang="en-AU" sz="5500" dirty="0" err="1"/>
              <a:t>Liscum</a:t>
            </a:r>
            <a:r>
              <a:rPr lang="en-AU" sz="5500" dirty="0"/>
              <a:t>, K. R., &amp; Friedman, L. C. (2006). Self-forgiveness, spirituality, and psychological adjustment in women with breast cancer. </a:t>
            </a:r>
            <a:r>
              <a:rPr lang="en-AU" sz="5500" i="1" dirty="0"/>
              <a:t>Journal of Behavioral Medicine, 29</a:t>
            </a:r>
            <a:r>
              <a:rPr lang="en-AU" sz="5500" dirty="0"/>
              <a:t>(1), 29-36.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Tan, S.-Y. (2011). </a:t>
            </a:r>
            <a:r>
              <a:rPr lang="en-AU" sz="5500" i="1" dirty="0" err="1"/>
              <a:t>Counseling</a:t>
            </a:r>
            <a:r>
              <a:rPr lang="en-AU" sz="5500" i="1" dirty="0"/>
              <a:t> and psychotherapy: A Christian perspective</a:t>
            </a:r>
            <a:r>
              <a:rPr lang="en-AU" sz="5500" dirty="0"/>
              <a:t>: Baker Academic.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Worthington, E. L., &amp; </a:t>
            </a:r>
            <a:r>
              <a:rPr lang="en-AU" sz="5500" dirty="0" err="1"/>
              <a:t>Langberg</a:t>
            </a:r>
            <a:r>
              <a:rPr lang="en-AU" sz="5500" dirty="0"/>
              <a:t>, D. (2012). Religious Considerations and Self-Forgiveness in Treating Complex Trauma and Moral Injury in Present and Former Soldiers. </a:t>
            </a:r>
            <a:r>
              <a:rPr lang="en-AU" sz="5500" i="1" dirty="0"/>
              <a:t>Journal of Psychology &amp; Theology, 40</a:t>
            </a:r>
            <a:r>
              <a:rPr lang="en-AU" sz="5500" dirty="0"/>
              <a:t>(4).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AU" sz="5500" dirty="0"/>
              <a:t>Worthington Jr, E. (2013). </a:t>
            </a:r>
            <a:r>
              <a:rPr lang="en-AU" sz="5500" i="1" dirty="0"/>
              <a:t>Moving forward: Six steps to forgiving yourself and breaking free from the past</a:t>
            </a:r>
            <a:r>
              <a:rPr lang="en-AU" sz="5500" dirty="0"/>
              <a:t>: Random House LLC.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References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5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70163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Christian  </a:t>
            </a:r>
            <a:r>
              <a:rPr lang="en-AU" sz="3200" dirty="0"/>
              <a:t>engagement in ACT therapy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95629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2019507"/>
            <a:ext cx="4680520" cy="4536504"/>
          </a:xfrm>
          <a:prstGeom prst="ellipse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56" y="1982263"/>
            <a:ext cx="4786313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41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Discuss the use of metaphor and language</a:t>
            </a:r>
          </a:p>
          <a:p>
            <a:endParaRPr lang="en-AU" dirty="0" smtClean="0"/>
          </a:p>
          <a:p>
            <a:r>
              <a:rPr lang="en-AU" dirty="0" smtClean="0"/>
              <a:t>Provide a way for engagement in ACT therapy by Christians and those who are engaged in providing therapy to Christians. 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Aims for this Paper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37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AU" dirty="0" smtClean="0"/>
              <a:t>The presentation will discuss the six elements of ACT </a:t>
            </a:r>
          </a:p>
          <a:p>
            <a:r>
              <a:rPr lang="en-AU" dirty="0" smtClean="0"/>
              <a:t>Richness of Christian  metaphorical representations available to teach psychological skills :</a:t>
            </a:r>
          </a:p>
          <a:p>
            <a:pPr lvl="1"/>
            <a:r>
              <a:rPr lang="en-AU" dirty="0" smtClean="0"/>
              <a:t>Accept that which is out of our control, </a:t>
            </a:r>
          </a:p>
          <a:p>
            <a:pPr lvl="1"/>
            <a:r>
              <a:rPr lang="en-AU" dirty="0" smtClean="0"/>
              <a:t>Get unstuck, </a:t>
            </a:r>
          </a:p>
          <a:p>
            <a:pPr lvl="1"/>
            <a:r>
              <a:rPr lang="en-AU" dirty="0" smtClean="0"/>
              <a:t>Be willing  to take perspective, </a:t>
            </a:r>
          </a:p>
          <a:p>
            <a:pPr lvl="1"/>
            <a:r>
              <a:rPr lang="en-AU" dirty="0" smtClean="0"/>
              <a:t>get in touch with the here and now, </a:t>
            </a:r>
          </a:p>
          <a:p>
            <a:pPr lvl="1"/>
            <a:r>
              <a:rPr lang="en-AU" dirty="0" smtClean="0"/>
              <a:t>confirm valued approaches to life and</a:t>
            </a:r>
          </a:p>
          <a:p>
            <a:pPr lvl="1"/>
            <a:r>
              <a:rPr lang="en-AU" dirty="0" smtClean="0"/>
              <a:t>Take effective action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Aims for this Paper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51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Language</a:t>
            </a:r>
            <a:endParaRPr lang="en-AU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AU" dirty="0" smtClean="0"/>
              <a:t> </a:t>
            </a:r>
          </a:p>
          <a:p>
            <a:pPr marL="0" indent="0" algn="ctr">
              <a:buNone/>
            </a:pPr>
            <a:r>
              <a:rPr lang="en-AU" dirty="0" smtClean="0"/>
              <a:t>Please close your eyes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91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 Language</a:t>
            </a:r>
            <a:endParaRPr lang="en-AU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64768"/>
              </p:ext>
            </p:extLst>
          </p:nvPr>
        </p:nvGraphicFramePr>
        <p:xfrm>
          <a:off x="539552" y="1515280"/>
          <a:ext cx="8424936" cy="5328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3822"/>
                <a:gridCol w="4881114"/>
              </a:tblGrid>
              <a:tr h="57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My heart's desire</a:t>
                      </a:r>
                      <a:endParaRPr lang="en-AU" sz="18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As white as snow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 drop in the bucket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As you sow so shall you reap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 fly in the ointment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Ashes to ashes dust to dust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 labour of love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At his wits end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 smtClean="0">
                          <a:solidFill>
                            <a:srgbClr val="7030A0"/>
                          </a:solidFill>
                          <a:effectLst/>
                        </a:rPr>
                        <a:t>A old as the Hills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The powers that be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 man after his own heart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root of the matter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 peace offering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salt of the earth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 thorn in the flesh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skin of your teeth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 wolf in sheep's clothing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spirit is willing but the flesh is weak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>
                          <a:solidFill>
                            <a:srgbClr val="7030A0"/>
                          </a:solidFill>
                          <a:effectLst/>
                        </a:rPr>
                        <a:t>All things must pass</a:t>
                      </a:r>
                      <a:endParaRPr lang="en-AU" sz="2000" b="1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strait and narrow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5509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All things to all men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</a:pPr>
                      <a:r>
                        <a:rPr lang="en-AU" sz="2000" b="1" dirty="0">
                          <a:solidFill>
                            <a:srgbClr val="7030A0"/>
                          </a:solidFill>
                          <a:effectLst/>
                        </a:rPr>
                        <a:t>The sweat of your brow</a:t>
                      </a:r>
                      <a:endParaRPr lang="en-AU" sz="20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1135</TotalTime>
  <Words>1455</Words>
  <Application>Microsoft Office PowerPoint</Application>
  <PresentationFormat>On-screen Show (4:3)</PresentationFormat>
  <Paragraphs>293</Paragraphs>
  <Slides>40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Waveform</vt:lpstr>
      <vt:lpstr>Making a Way</vt:lpstr>
      <vt:lpstr>Building bridges –Breaking down walls</vt:lpstr>
      <vt:lpstr>Recent Debate Christianity and Psychology</vt:lpstr>
      <vt:lpstr>Building bridges  Breaking down walls</vt:lpstr>
      <vt:lpstr>Christian  engagement in ACT therapy </vt:lpstr>
      <vt:lpstr>Aims for this Paper</vt:lpstr>
      <vt:lpstr>Aims for this Paper</vt:lpstr>
      <vt:lpstr>Our Language</vt:lpstr>
      <vt:lpstr>Our Language</vt:lpstr>
      <vt:lpstr>Parables - Metaphors</vt:lpstr>
      <vt:lpstr>Parables - Metaphors</vt:lpstr>
      <vt:lpstr>Parables - Metaphors</vt:lpstr>
      <vt:lpstr>Suffering</vt:lpstr>
      <vt:lpstr>Missing the Mark</vt:lpstr>
      <vt:lpstr>The basis of suffering </vt:lpstr>
      <vt:lpstr>Sin = Missing the Mark</vt:lpstr>
      <vt:lpstr>Sin = Missing the Mark</vt:lpstr>
      <vt:lpstr>Sin = Missing the Mark</vt:lpstr>
      <vt:lpstr>Sin = Missing the Mark</vt:lpstr>
      <vt:lpstr>Faith</vt:lpstr>
      <vt:lpstr>THE PRINCIPLES OF ACT </vt:lpstr>
      <vt:lpstr>VALUES</vt:lpstr>
      <vt:lpstr>The observant self</vt:lpstr>
      <vt:lpstr>I AM</vt:lpstr>
      <vt:lpstr>I AM</vt:lpstr>
      <vt:lpstr>I AM</vt:lpstr>
      <vt:lpstr>Who is the greatest? </vt:lpstr>
      <vt:lpstr>Leaders who serve</vt:lpstr>
      <vt:lpstr>Rejection/destruction vs. the way</vt:lpstr>
      <vt:lpstr>Focus on the Here and Now</vt:lpstr>
      <vt:lpstr>Focus on the Here and Now</vt:lpstr>
      <vt:lpstr>Acceptance</vt:lpstr>
      <vt:lpstr>Willingness</vt:lpstr>
      <vt:lpstr>Defusion</vt:lpstr>
      <vt:lpstr>Defusion</vt:lpstr>
      <vt:lpstr>Committed Action</vt:lpstr>
      <vt:lpstr>Committed Action</vt:lpstr>
      <vt:lpstr>THE PRINCIPLES OF ACT </vt:lpstr>
      <vt:lpstr>References</vt:lpstr>
      <vt:lpstr>References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Dewar</dc:creator>
  <cp:lastModifiedBy>Ashley</cp:lastModifiedBy>
  <cp:revision>31</cp:revision>
  <dcterms:created xsi:type="dcterms:W3CDTF">2014-06-17T12:26:39Z</dcterms:created>
  <dcterms:modified xsi:type="dcterms:W3CDTF">2014-06-20T14:54:27Z</dcterms:modified>
</cp:coreProperties>
</file>